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81713"/>
  </p:normalViewPr>
  <p:slideViewPr>
    <p:cSldViewPr snapToGrid="0" snapToObjects="1">
      <p:cViewPr varScale="1">
        <p:scale>
          <a:sx n="84" d="100"/>
          <a:sy n="84" d="100"/>
        </p:scale>
        <p:origin x="20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D975F-2222-4E42-8715-22316AA13F7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146C2-BA36-7F43-9A2E-E930FD321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2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Early child language development is one of the 7 domains in early childhood development.</a:t>
            </a:r>
            <a:r>
              <a:rPr lang="en-US" baseline="0" dirty="0" smtClean="0"/>
              <a:t> It is essential through the whole life of each person.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When teach language, educators like to introduce poetry because: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Aim: </a:t>
            </a:r>
            <a:r>
              <a:rPr lang="is-IS" baseline="0" dirty="0" smtClean="0"/>
              <a:t>…..via analyzing a poem writing-related dataset.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53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The datasets I used for this project is named </a:t>
            </a:r>
            <a:r>
              <a:rPr lang="en-US" dirty="0" err="1" smtClean="0"/>
              <a:t>Poki</a:t>
            </a:r>
            <a:r>
              <a:rPr lang="en-US" dirty="0" smtClean="0"/>
              <a:t>,</a:t>
            </a:r>
            <a:r>
              <a:rPr lang="en-US" baseline="0" dirty="0" smtClean="0"/>
              <a:t> it is </a:t>
            </a:r>
            <a:r>
              <a:rPr lang="en-US" b="1" dirty="0" smtClean="0"/>
              <a:t>A Large Dataset of Poems by Children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err="1" smtClean="0"/>
              <a:t>Poki</a:t>
            </a:r>
            <a:r>
              <a:rPr lang="en-US" dirty="0" smtClean="0"/>
              <a:t> is especially useful in studying child language </a:t>
            </a:r>
            <a:r>
              <a:rPr lang="en-US" b="1" dirty="0" smtClean="0">
                <a:solidFill>
                  <a:srgbClr val="0070C0"/>
                </a:solidFill>
              </a:rPr>
              <a:t>because it comes with information about the age of the child authors as well as the emotion words scores. </a:t>
            </a:r>
            <a:r>
              <a:rPr lang="en-US" dirty="0" smtClean="0"/>
              <a:t>(school grades 1-12), </a:t>
            </a:r>
          </a:p>
          <a:p>
            <a:pPr marL="171450" indent="-171450">
              <a:buFontTx/>
              <a:buChar char="-"/>
            </a:pPr>
            <a:r>
              <a:rPr lang="en-US" b="1" dirty="0" smtClean="0"/>
              <a:t>This </a:t>
            </a:r>
            <a:r>
              <a:rPr lang="en-US" b="1" dirty="0" err="1" smtClean="0"/>
              <a:t>datsset</a:t>
            </a:r>
            <a:r>
              <a:rPr lang="en-US" b="1" dirty="0" smtClean="0"/>
              <a:t> includes: </a:t>
            </a:r>
            <a:r>
              <a:rPr lang="en-US" dirty="0" smtClean="0"/>
              <a:t>var. names</a:t>
            </a:r>
            <a:r>
              <a:rPr lang="is-IS" dirty="0" smtClean="0"/>
              <a:t>… </a:t>
            </a:r>
            <a:r>
              <a:rPr lang="is-IS" b="1" dirty="0" smtClean="0"/>
              <a:t>the emotional words were scored by its intensity which wer</a:t>
            </a:r>
            <a:r>
              <a:rPr lang="is-IS" b="1" baseline="0" dirty="0" smtClean="0"/>
              <a:t> analyzed by...</a:t>
            </a:r>
            <a:endParaRPr lang="en-US" b="1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Words</a:t>
            </a:r>
            <a:r>
              <a:rPr lang="en-US" baseline="0" dirty="0" smtClean="0"/>
              <a:t> in the poem were analyzed by </a:t>
            </a:r>
            <a:r>
              <a:rPr lang="en-US" dirty="0" smtClean="0"/>
              <a:t>NRC VAD lexicon and the NRC Emotion Intensity lexicon &amp;</a:t>
            </a:r>
            <a:r>
              <a:rPr lang="en-US" baseline="0" dirty="0" smtClean="0"/>
              <a:t> </a:t>
            </a:r>
            <a:r>
              <a:rPr lang="en-US" dirty="0" smtClean="0">
                <a:solidFill>
                  <a:srgbClr val="990000"/>
                </a:solidFill>
                <a:effectLst/>
              </a:rPr>
              <a:t>scored</a:t>
            </a:r>
            <a:r>
              <a:rPr lang="en-US" baseline="0" dirty="0" smtClean="0">
                <a:solidFill>
                  <a:srgbClr val="990000"/>
                </a:solidFill>
                <a:effectLst/>
              </a:rPr>
              <a:t> the</a:t>
            </a:r>
            <a:r>
              <a:rPr lang="en-US" dirty="0" smtClean="0">
                <a:solidFill>
                  <a:srgbClr val="990000"/>
                </a:solidFill>
                <a:effectLst/>
              </a:rPr>
              <a:t> intensity for basic emotions that are listed here.</a:t>
            </a:r>
            <a:r>
              <a:rPr lang="en-US" dirty="0" smtClean="0"/>
              <a:t> 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22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Visualize change in the number of words in a poem (</a:t>
            </a:r>
            <a:r>
              <a:rPr lang="en-US" b="0" dirty="0" smtClean="0"/>
              <a:t>that have been created by children from different ages). 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plot shows that as children get older, their ability of writing longer poems is improved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 smtClean="0"/>
              <a:t>in addition to the age factor, the gender factor was also considered since it is another important factor in child language development.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plots shows that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there is not much difference between genders regarding the total number of words. Moreover, they have the same trend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b="1" dirty="0" smtClean="0">
                <a:effectLst/>
              </a:rPr>
              <a:t> </a:t>
            </a:r>
            <a:endParaRPr lang="en-US" b="1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4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Visualize the amount of poems been submitted.</a:t>
            </a:r>
            <a:endParaRPr lang="en-US" b="0" dirty="0" smtClean="0"/>
          </a:p>
          <a:p>
            <a:pPr marL="171450" indent="-171450">
              <a:buFontTx/>
              <a:buChar char="-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this plot, it is obvious that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children between grade 4 and 6 are more actively writing poems compare to children from other grades. 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trend actually starts from children at grade 3, when the amount of submitted poem increased dramatically compare to that of grade 2, and dropped obviously since grade 8. </a:t>
            </a:r>
          </a:p>
          <a:p>
            <a:pPr marL="171450" indent="-171450">
              <a:buFontTx/>
              <a:buChar char="-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Moreover, female tend to submit more compare to that of male kids.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27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3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1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7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6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7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3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49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8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34726" y="4314937"/>
            <a:ext cx="2101515" cy="1167063"/>
          </a:xfrm>
        </p:spPr>
        <p:txBody>
          <a:bodyPr/>
          <a:lstStyle/>
          <a:p>
            <a:r>
              <a:rPr lang="en-US" dirty="0" smtClean="0"/>
              <a:t>Zhen Jiang</a:t>
            </a:r>
          </a:p>
          <a:p>
            <a:r>
              <a:rPr lang="en-US" dirty="0" smtClean="0"/>
              <a:t>May 13, 2020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474" y="3509963"/>
            <a:ext cx="48387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029"/>
            <a:ext cx="10515600" cy="897171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Introduction</a:t>
            </a:r>
            <a:endParaRPr lang="en-US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6000"/>
                    </a14:imgEffect>
                    <a14:imgEffect>
                      <a14:brightnessContrast bright="2000" contras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958" y="1313307"/>
            <a:ext cx="3593431" cy="52831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405686" y="1645106"/>
            <a:ext cx="5222785" cy="1938992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E</a:t>
            </a:r>
            <a:r>
              <a:rPr lang="en-US" sz="2000" b="0" i="0" dirty="0" smtClean="0">
                <a:solidFill>
                  <a:srgbClr val="000000"/>
                </a:solidFill>
                <a:effectLst/>
              </a:rPr>
              <a:t>ffective: simplicity and brevity of thought.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rgbClr val="000000"/>
                </a:solidFill>
              </a:rPr>
              <a:t>Helps children pay attention to the sounds, patterns of language &amp; encourages vocabulary.</a:t>
            </a:r>
          </a:p>
          <a:p>
            <a:endParaRPr lang="en-US" sz="2000" dirty="0" smtClean="0"/>
          </a:p>
          <a:p>
            <a:r>
              <a:rPr lang="en-US" sz="2000" dirty="0" smtClean="0">
                <a:solidFill>
                  <a:srgbClr val="000000"/>
                </a:solidFill>
              </a:rPr>
              <a:t>Easy: incorporate into daily activities</a:t>
            </a:r>
            <a:r>
              <a:rPr lang="en-US" sz="2000" dirty="0" smtClean="0"/>
              <a:t>.</a:t>
            </a:r>
            <a:endParaRPr lang="en-US" sz="2000" dirty="0" smtClean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04341" y="1136759"/>
            <a:ext cx="1025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0" dirty="0" smtClean="0">
                <a:solidFill>
                  <a:srgbClr val="0070C0"/>
                </a:solidFill>
                <a:effectLst/>
              </a:rPr>
              <a:t>Poetry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84398" y="3790174"/>
            <a:ext cx="776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Aim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000586" y="4283723"/>
            <a:ext cx="6200814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000" dirty="0" smtClean="0"/>
              <a:t>Provide potential evidences for early child language educator regarding when to provide an efficient teaching.</a:t>
            </a:r>
            <a:endParaRPr lang="en-US" sz="2000" dirty="0"/>
          </a:p>
        </p:txBody>
      </p:sp>
      <p:sp>
        <p:nvSpPr>
          <p:cNvPr id="25" name="Oval 24"/>
          <p:cNvSpPr/>
          <p:nvPr/>
        </p:nvSpPr>
        <p:spPr>
          <a:xfrm>
            <a:off x="2651207" y="3271838"/>
            <a:ext cx="849230" cy="52262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/>
          <a:srcRect t="23617" r="85" b="23264"/>
          <a:stretch/>
        </p:blipFill>
        <p:spPr>
          <a:xfrm>
            <a:off x="5494953" y="5220217"/>
            <a:ext cx="521208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1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7974"/>
            <a:ext cx="10515600" cy="920748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Dataset</a:t>
            </a:r>
            <a:endParaRPr lang="en-US" b="1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7755" y="1300158"/>
            <a:ext cx="41576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>
                <a:solidFill>
                  <a:srgbClr val="0070C0"/>
                </a:solidFill>
              </a:rPr>
              <a:t>Poki</a:t>
            </a:r>
            <a:r>
              <a:rPr lang="en-US" sz="2400" b="1" dirty="0" smtClean="0">
                <a:solidFill>
                  <a:srgbClr val="0070C0"/>
                </a:solidFill>
              </a:rPr>
              <a:t> Dataset </a:t>
            </a:r>
            <a:r>
              <a:rPr lang="en-US" sz="2400" dirty="0" smtClean="0">
                <a:solidFill>
                  <a:srgbClr val="0070C0"/>
                </a:solidFill>
              </a:rPr>
              <a:t>(11MB)</a:t>
            </a:r>
          </a:p>
          <a:p>
            <a:pPr algn="ctr"/>
            <a:r>
              <a:rPr lang="en-US" sz="1000" dirty="0" smtClean="0"/>
              <a:t>https://</a:t>
            </a:r>
            <a:r>
              <a:rPr lang="en-US" sz="1000" dirty="0" err="1" smtClean="0"/>
              <a:t>github.com</a:t>
            </a:r>
            <a:r>
              <a:rPr lang="en-US" sz="1000" dirty="0" smtClean="0"/>
              <a:t>/</a:t>
            </a:r>
            <a:r>
              <a:rPr lang="en-US" sz="1000" dirty="0" err="1" smtClean="0"/>
              <a:t>whipson</a:t>
            </a:r>
            <a:r>
              <a:rPr lang="en-US" sz="1000" dirty="0" smtClean="0"/>
              <a:t>/</a:t>
            </a:r>
            <a:r>
              <a:rPr lang="en-US" sz="1000" dirty="0" err="1" smtClean="0"/>
              <a:t>PoKi</a:t>
            </a:r>
            <a:r>
              <a:rPr lang="en-US" sz="1000" dirty="0" smtClean="0"/>
              <a:t>-Poems-by-Kids/blob/master/</a:t>
            </a:r>
            <a:r>
              <a:rPr lang="en-US" sz="1000" dirty="0" err="1" smtClean="0"/>
              <a:t>README.md</a:t>
            </a: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2106583"/>
            <a:ext cx="4676775" cy="163121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dirty="0" smtClean="0"/>
              <a:t> corpus of 61,330 poems.</a:t>
            </a:r>
          </a:p>
          <a:p>
            <a:endParaRPr lang="en-US" sz="2000" dirty="0" smtClean="0"/>
          </a:p>
          <a:p>
            <a:r>
              <a:rPr lang="en-US" sz="2000" dirty="0"/>
              <a:t>W</a:t>
            </a:r>
            <a:r>
              <a:rPr lang="en-US" sz="2000" dirty="0" smtClean="0"/>
              <a:t>ritten by children from grades 1 to 12.</a:t>
            </a:r>
          </a:p>
          <a:p>
            <a:endParaRPr lang="en-US" sz="2000" dirty="0" smtClean="0"/>
          </a:p>
          <a:p>
            <a:r>
              <a:rPr lang="en-US" sz="2000" dirty="0"/>
              <a:t>E</a:t>
            </a:r>
            <a:r>
              <a:rPr lang="en-US" sz="2000" dirty="0" smtClean="0"/>
              <a:t>specially useful in studying child language.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10124"/>
              </p:ext>
            </p:extLst>
          </p:nvPr>
        </p:nvGraphicFramePr>
        <p:xfrm>
          <a:off x="5809248" y="1371597"/>
          <a:ext cx="6077952" cy="5090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8827"/>
                <a:gridCol w="442912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unique identifier for each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 grade (1-12)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 name of author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valence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arousal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arousal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dominance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dominance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anger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fear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sadness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sadness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joy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number of non stop words within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probable gender based on author name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1772694" y="4544499"/>
            <a:ext cx="37550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90000"/>
                </a:solidFill>
              </a:rPr>
              <a:t>E</a:t>
            </a:r>
            <a:r>
              <a:rPr lang="en-US" sz="2400" dirty="0" smtClean="0">
                <a:solidFill>
                  <a:srgbClr val="990000"/>
                </a:solidFill>
                <a:effectLst/>
              </a:rPr>
              <a:t>motional words:</a:t>
            </a:r>
            <a:r>
              <a:rPr lang="en-US" sz="2400" dirty="0" smtClean="0"/>
              <a:t> </a:t>
            </a:r>
          </a:p>
          <a:p>
            <a:r>
              <a:rPr lang="en-US" sz="2000" dirty="0" smtClean="0"/>
              <a:t>Scored by intensity analyzed by the NRC Emotion Intensity lexicon.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6029325" y="2886075"/>
            <a:ext cx="1171575" cy="2557464"/>
          </a:xfrm>
          <a:prstGeom prst="rect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9953875">
            <a:off x="5219377" y="4382070"/>
            <a:ext cx="757260" cy="238569"/>
          </a:xfrm>
          <a:prstGeom prst="right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5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smtClean="0">
                <a:latin typeface="+mn-lt"/>
              </a:rPr>
              <a:t>Data Analysis</a:t>
            </a:r>
            <a:endParaRPr lang="en-US" b="1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35774" y="768498"/>
            <a:ext cx="93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1</a:t>
            </a:r>
          </a:p>
        </p:txBody>
      </p:sp>
      <p:sp>
        <p:nvSpPr>
          <p:cNvPr id="5" name="Rectangle 4"/>
          <p:cNvSpPr/>
          <p:nvPr/>
        </p:nvSpPr>
        <p:spPr>
          <a:xfrm>
            <a:off x="960120" y="1277324"/>
            <a:ext cx="308927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V</a:t>
            </a:r>
            <a:r>
              <a:rPr lang="en-US" sz="2000" dirty="0" smtClean="0"/>
              <a:t>isualize change </a:t>
            </a:r>
            <a:r>
              <a:rPr lang="en-US" sz="2000" dirty="0" smtClean="0"/>
              <a:t>in the number of words in </a:t>
            </a:r>
            <a:r>
              <a:rPr lang="en-US" sz="2000" smtClean="0"/>
              <a:t>a </a:t>
            </a:r>
            <a:r>
              <a:rPr lang="en-US" sz="2000" smtClean="0"/>
              <a:t>poem</a:t>
            </a:r>
            <a:endParaRPr lang="en-US" sz="20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77" y="2155732"/>
            <a:ext cx="5699760" cy="4666537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41204" y="1813561"/>
            <a:ext cx="6161334" cy="504444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909560" y="1193965"/>
            <a:ext cx="2133600" cy="461665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bg1">
                  <a:lumMod val="65000"/>
                </a:schemeClr>
              </a:gs>
            </a:gsLst>
            <a:lin ang="5400000" scaled="0"/>
          </a:gradFill>
          <a:ln w="254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smtClean="0"/>
              <a:t>View by gender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33420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smtClean="0">
                <a:latin typeface="+mn-lt"/>
              </a:rPr>
              <a:t>Data Analysis</a:t>
            </a:r>
            <a:endParaRPr lang="en-US" b="1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2454" y="1164738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</a:t>
            </a:r>
            <a:r>
              <a:rPr lang="en-US" altLang="zh-CN" sz="2400" b="1">
                <a:solidFill>
                  <a:srgbClr val="0070C0"/>
                </a:solidFill>
              </a:rPr>
              <a:t>2</a:t>
            </a:r>
            <a:endParaRPr lang="en-US" altLang="zh-CN" sz="2400" b="1" dirty="0" smtClean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2530" y="1672123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/>
              <a:t>the </a:t>
            </a:r>
            <a:r>
              <a:rPr lang="en-US" altLang="zh-CN" sz="2000" smtClean="0"/>
              <a:t>amount</a:t>
            </a:r>
            <a:r>
              <a:rPr lang="en-US" sz="2000" smtClean="0"/>
              <a:t> </a:t>
            </a:r>
            <a:r>
              <a:rPr lang="en-US" sz="2000" dirty="0"/>
              <a:t>of </a:t>
            </a:r>
            <a:r>
              <a:rPr lang="en-US" sz="2000" smtClean="0"/>
              <a:t>submitted poems</a:t>
            </a:r>
            <a:endParaRPr lang="en-US" sz="2000" dirty="0" smtClean="0"/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3560" y="1419861"/>
            <a:ext cx="6263462" cy="512805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Oval 11"/>
          <p:cNvSpPr/>
          <p:nvPr/>
        </p:nvSpPr>
        <p:spPr>
          <a:xfrm>
            <a:off x="7284720" y="1892329"/>
            <a:ext cx="1264920" cy="835631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071360" y="3368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244840" y="2987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91017" y="2987040"/>
            <a:ext cx="4365682" cy="224676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Grade </a:t>
            </a:r>
            <a:r>
              <a:rPr lang="en-US" sz="2000" dirty="0"/>
              <a:t>4 </a:t>
            </a:r>
            <a:r>
              <a:rPr lang="en-US" sz="2000" dirty="0" smtClean="0"/>
              <a:t>~ 6: more active poem writers.</a:t>
            </a:r>
          </a:p>
          <a:p>
            <a:endParaRPr lang="en-US" sz="2000" dirty="0"/>
          </a:p>
          <a:p>
            <a:r>
              <a:rPr lang="en-US" sz="2000" dirty="0" smtClean="0"/>
              <a:t>Grade 3: increased dramatically.</a:t>
            </a:r>
          </a:p>
          <a:p>
            <a:endParaRPr lang="en-US" sz="2000" dirty="0"/>
          </a:p>
          <a:p>
            <a:r>
              <a:rPr lang="en-US" sz="2000" dirty="0" smtClean="0"/>
              <a:t>Grade 8: dropped obviously. </a:t>
            </a:r>
          </a:p>
          <a:p>
            <a:endParaRPr lang="en-US" sz="2000" dirty="0"/>
          </a:p>
          <a:p>
            <a:r>
              <a:rPr lang="en-US" sz="2000" dirty="0" smtClean="0"/>
              <a:t>Gender: female submitted more poems.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2155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47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51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535</Words>
  <Application>Microsoft Macintosh PowerPoint</Application>
  <PresentationFormat>Widescreen</PresentationFormat>
  <Paragraphs>80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DengXian</vt:lpstr>
      <vt:lpstr>Arial</vt:lpstr>
      <vt:lpstr>Office Theme</vt:lpstr>
      <vt:lpstr>PowerPoint Presentation</vt:lpstr>
      <vt:lpstr>Introduction</vt:lpstr>
      <vt:lpstr>Dataset</vt:lpstr>
      <vt:lpstr>Data Analysis</vt:lpstr>
      <vt:lpstr>Data Analysis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</cp:revision>
  <dcterms:created xsi:type="dcterms:W3CDTF">2020-05-11T22:50:26Z</dcterms:created>
  <dcterms:modified xsi:type="dcterms:W3CDTF">2020-05-12T04:28:17Z</dcterms:modified>
</cp:coreProperties>
</file>

<file path=docProps/thumbnail.jpeg>
</file>